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8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08" autoAdjust="0"/>
  </p:normalViewPr>
  <p:slideViewPr>
    <p:cSldViewPr>
      <p:cViewPr varScale="1">
        <p:scale>
          <a:sx n="63" d="100"/>
          <a:sy n="63" d="100"/>
        </p:scale>
        <p:origin x="159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58305-8CCC-4F2C-8BEA-57580A6F60CE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D37F7-4709-4899-8E04-8960BFD81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64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Bilde:</a:t>
            </a:r>
            <a:endParaRPr lang="nb-NO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© </a:t>
            </a:r>
            <a:r>
              <a:rPr lang="nb-NO" dirty="0" smtClean="0"/>
              <a:t>flickr.com Jon </a:t>
            </a:r>
            <a:r>
              <a:rPr lang="nb-NO" dirty="0" err="1" smtClean="0"/>
              <a:t>Fingas</a:t>
            </a:r>
            <a:endParaRPr lang="nb-NO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err="1" smtClean="0"/>
              <a:t>https</a:t>
            </a:r>
            <a:r>
              <a:rPr lang="nb-NO" dirty="0" smtClean="0"/>
              <a:t>://</a:t>
            </a:r>
            <a:r>
              <a:rPr lang="nb-NO" dirty="0" err="1" smtClean="0"/>
              <a:t>www.flickr.com</a:t>
            </a:r>
            <a:r>
              <a:rPr lang="nb-NO" dirty="0" smtClean="0"/>
              <a:t>/</a:t>
            </a:r>
            <a:r>
              <a:rPr lang="nb-NO" dirty="0" err="1" smtClean="0"/>
              <a:t>photos</a:t>
            </a:r>
            <a:r>
              <a:rPr lang="nb-NO" dirty="0" smtClean="0"/>
              <a:t>/</a:t>
            </a:r>
            <a:r>
              <a:rPr lang="nb-NO" dirty="0" err="1" smtClean="0"/>
              <a:t>jfingas</a:t>
            </a:r>
            <a:r>
              <a:rPr lang="nb-NO" dirty="0" smtClean="0"/>
              <a:t>/10104822523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D37F7-4709-4899-8E04-8960BFD811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90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err="1" smtClean="0"/>
              <a:t>Hvilken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modell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mobilen</a:t>
            </a:r>
            <a:r>
              <a:rPr lang="en-US" altLang="en-US" dirty="0" smtClean="0"/>
              <a:t> du </a:t>
            </a:r>
            <a:r>
              <a:rPr lang="en-US" altLang="en-US" dirty="0" err="1" smtClean="0"/>
              <a:t>har</a:t>
            </a:r>
            <a:r>
              <a:rPr lang="mr-IN" altLang="en-US" dirty="0" smtClean="0"/>
              <a:t>–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har</a:t>
            </a:r>
            <a:r>
              <a:rPr lang="en-US" altLang="en-US" dirty="0" smtClean="0"/>
              <a:t> mange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nyeste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modell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av</a:t>
            </a:r>
            <a:r>
              <a:rPr lang="en-US" altLang="en-US" baseline="0" dirty="0" smtClean="0"/>
              <a:t> iPhone/</a:t>
            </a:r>
            <a:r>
              <a:rPr lang="en-US" altLang="en-US" baseline="0" dirty="0" err="1" smtClean="0"/>
              <a:t>samsung</a:t>
            </a:r>
            <a:r>
              <a:rPr lang="en-US" altLang="en-US" baseline="0" dirty="0" smtClean="0"/>
              <a:t>/</a:t>
            </a:r>
            <a:r>
              <a:rPr lang="en-US" altLang="en-US" baseline="0" dirty="0" err="1" smtClean="0"/>
              <a:t>annet</a:t>
            </a:r>
            <a:r>
              <a:rPr lang="en-US" altLang="en-US" baseline="0" dirty="0" smtClean="0"/>
              <a:t>?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baseline="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baseline="0" dirty="0" err="1" smtClean="0"/>
              <a:t>Bilde</a:t>
            </a:r>
            <a:r>
              <a:rPr lang="en-US" altLang="en-US" baseline="0" dirty="0" smtClean="0"/>
              <a:t>: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nb-NO" dirty="0" smtClean="0"/>
              <a:t>© </a:t>
            </a:r>
            <a:r>
              <a:rPr lang="nb-NO" dirty="0" err="1" smtClean="0"/>
              <a:t>flickr.com</a:t>
            </a:r>
            <a:r>
              <a:rPr lang="nb-NO" baseline="0" dirty="0" smtClean="0"/>
              <a:t> </a:t>
            </a:r>
            <a:r>
              <a:rPr lang="nb-NO" baseline="0" dirty="0" err="1" smtClean="0"/>
              <a:t>Highways</a:t>
            </a:r>
            <a:r>
              <a:rPr lang="nb-NO" baseline="0" dirty="0" smtClean="0"/>
              <a:t> England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nb-NO" altLang="en-US" dirty="0" err="1" smtClean="0"/>
              <a:t>https</a:t>
            </a:r>
            <a:r>
              <a:rPr lang="nb-NO" altLang="en-US" dirty="0" smtClean="0"/>
              <a:t>://</a:t>
            </a:r>
            <a:r>
              <a:rPr lang="nb-NO" altLang="en-US" dirty="0" err="1" smtClean="0"/>
              <a:t>www.flickr.com</a:t>
            </a:r>
            <a:r>
              <a:rPr lang="nb-NO" altLang="en-US" dirty="0" smtClean="0"/>
              <a:t>/</a:t>
            </a:r>
            <a:r>
              <a:rPr lang="nb-NO" altLang="en-US" dirty="0" err="1" smtClean="0"/>
              <a:t>photos</a:t>
            </a:r>
            <a:r>
              <a:rPr lang="nb-NO" altLang="en-US" dirty="0" smtClean="0"/>
              <a:t>/</a:t>
            </a:r>
            <a:r>
              <a:rPr lang="nb-NO" altLang="en-US" dirty="0" err="1" smtClean="0"/>
              <a:t>highwaysagency</a:t>
            </a:r>
            <a:r>
              <a:rPr lang="nb-NO" altLang="en-US" dirty="0" smtClean="0"/>
              <a:t>/11235762823 </a:t>
            </a:r>
            <a:endParaRPr lang="en-US" altLang="en-US" dirty="0" smtClean="0"/>
          </a:p>
        </p:txBody>
      </p:sp>
      <p:sp>
        <p:nvSpPr>
          <p:cNvPr id="24580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1pPr>
            <a:lvl2pPr marL="742950" indent="-285750" eaLnBrk="0" hangingPunct="0"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2pPr>
            <a:lvl3pPr marL="1143000" indent="-228600" eaLnBrk="0" hangingPunct="0"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3pPr>
            <a:lvl4pPr marL="1600200" indent="-228600" eaLnBrk="0" hangingPunct="0"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4pPr>
            <a:lvl5pPr marL="2057400" indent="-228600" eaLnBrk="0" hangingPunct="0"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9pPr>
          </a:lstStyle>
          <a:p>
            <a:pPr eaLnBrk="1" hangingPunct="1"/>
            <a:fld id="{60F0F413-70AE-419A-85ED-F21D595E9FDA}" type="slidenum">
              <a:rPr lang="en-US" altLang="en-US" sz="1200" smtClean="0"/>
              <a:pPr eaLnBrk="1" hangingPunct="1"/>
              <a:t>2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524672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 smtClean="0"/>
          </a:p>
        </p:txBody>
      </p:sp>
      <p:sp>
        <p:nvSpPr>
          <p:cNvPr id="24580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1pPr>
            <a:lvl2pPr marL="742950" indent="-285750" eaLnBrk="0" hangingPunct="0"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2pPr>
            <a:lvl3pPr marL="1143000" indent="-228600" eaLnBrk="0" hangingPunct="0"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3pPr>
            <a:lvl4pPr marL="1600200" indent="-228600" eaLnBrk="0" hangingPunct="0"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4pPr>
            <a:lvl5pPr marL="2057400" indent="-228600" eaLnBrk="0" hangingPunct="0"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9pPr>
          </a:lstStyle>
          <a:p>
            <a:pPr eaLnBrk="1" hangingPunct="1"/>
            <a:fld id="{60F0F413-70AE-419A-85ED-F21D595E9FDA}" type="slidenum">
              <a:rPr lang="en-US" altLang="en-US" sz="1200" smtClean="0"/>
              <a:pPr eaLnBrk="1" hangingPunct="1"/>
              <a:t>3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524672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err="1" smtClean="0"/>
              <a:t>MedieNorge</a:t>
            </a:r>
            <a:r>
              <a:rPr lang="en-US" altLang="en-US" dirty="0" smtClean="0"/>
              <a:t> (2017), </a:t>
            </a:r>
            <a:r>
              <a:rPr lang="en-US" altLang="en-US" i="1" dirty="0" err="1" smtClean="0"/>
              <a:t>Antall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solgte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mobiltelefoner</a:t>
            </a:r>
            <a:r>
              <a:rPr lang="en-US" altLang="en-US" i="1" dirty="0" smtClean="0"/>
              <a:t>, </a:t>
            </a:r>
            <a:r>
              <a:rPr lang="en-US" altLang="en-US" i="0" dirty="0" err="1" smtClean="0"/>
              <a:t>lastet</a:t>
            </a:r>
            <a:r>
              <a:rPr lang="en-US" altLang="en-US" i="0" dirty="0" smtClean="0"/>
              <a:t> </a:t>
            </a:r>
            <a:r>
              <a:rPr lang="en-US" altLang="en-US" i="0" dirty="0" err="1" smtClean="0"/>
              <a:t>ned</a:t>
            </a:r>
            <a:r>
              <a:rPr lang="en-US" altLang="en-US" i="0" dirty="0" smtClean="0"/>
              <a:t> 08.09.2017 </a:t>
            </a:r>
            <a:r>
              <a:rPr lang="en-US" altLang="en-US" i="0" dirty="0" err="1" smtClean="0"/>
              <a:t>fra</a:t>
            </a:r>
            <a:r>
              <a:rPr lang="en-US" altLang="en-US" i="0" dirty="0" smtClean="0"/>
              <a:t> </a:t>
            </a:r>
            <a:r>
              <a:rPr lang="en-US" altLang="en-US" dirty="0" smtClean="0"/>
              <a:t>http://</a:t>
            </a:r>
            <a:r>
              <a:rPr lang="en-US" altLang="en-US" dirty="0" err="1" smtClean="0"/>
              <a:t>www.medienorge.uib.no</a:t>
            </a:r>
            <a:r>
              <a:rPr lang="en-US" altLang="en-US" dirty="0" smtClean="0"/>
              <a:t>/</a:t>
            </a:r>
            <a:r>
              <a:rPr lang="en-US" altLang="en-US" dirty="0" err="1" smtClean="0"/>
              <a:t>statistikk</a:t>
            </a:r>
            <a:r>
              <a:rPr lang="en-US" altLang="en-US" dirty="0" smtClean="0"/>
              <a:t>/medium/</a:t>
            </a:r>
            <a:r>
              <a:rPr lang="en-US" altLang="en-US" dirty="0" err="1" smtClean="0"/>
              <a:t>ikt</a:t>
            </a:r>
            <a:r>
              <a:rPr lang="en-US" altLang="en-US" dirty="0" smtClean="0"/>
              <a:t>/405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smtClean="0"/>
              <a:t>My News Desk</a:t>
            </a:r>
            <a:r>
              <a:rPr lang="en-US" altLang="en-US" baseline="0" dirty="0" smtClean="0"/>
              <a:t> (2016) </a:t>
            </a:r>
            <a:r>
              <a:rPr lang="en-US" altLang="en-US" i="1" baseline="0" dirty="0" smtClean="0"/>
              <a:t>Vi </a:t>
            </a:r>
            <a:r>
              <a:rPr lang="en-US" altLang="en-US" i="1" baseline="0" dirty="0" err="1" smtClean="0"/>
              <a:t>klamrer</a:t>
            </a:r>
            <a:r>
              <a:rPr lang="en-US" altLang="en-US" i="1" baseline="0" dirty="0" smtClean="0"/>
              <a:t> </a:t>
            </a:r>
            <a:r>
              <a:rPr lang="en-US" altLang="en-US" i="1" baseline="0" dirty="0" err="1" smtClean="0"/>
              <a:t>oss</a:t>
            </a:r>
            <a:r>
              <a:rPr lang="en-US" altLang="en-US" i="1" baseline="0" dirty="0" smtClean="0"/>
              <a:t> </a:t>
            </a:r>
            <a:r>
              <a:rPr lang="en-US" altLang="en-US" i="1" baseline="0" dirty="0" err="1" smtClean="0"/>
              <a:t>til</a:t>
            </a:r>
            <a:r>
              <a:rPr lang="en-US" altLang="en-US" i="1" baseline="0" dirty="0" smtClean="0"/>
              <a:t> den </a:t>
            </a:r>
            <a:r>
              <a:rPr lang="en-US" altLang="en-US" i="1" baseline="0" dirty="0" err="1" smtClean="0"/>
              <a:t>gamle</a:t>
            </a:r>
            <a:r>
              <a:rPr lang="en-US" altLang="en-US" i="1" baseline="0" dirty="0" smtClean="0"/>
              <a:t> </a:t>
            </a:r>
            <a:r>
              <a:rPr lang="en-US" altLang="en-US" i="1" baseline="0" dirty="0" err="1" smtClean="0"/>
              <a:t>mobiltelefonen</a:t>
            </a:r>
            <a:r>
              <a:rPr lang="en-US" altLang="en-US" i="1" baseline="0" dirty="0" smtClean="0"/>
              <a:t>, </a:t>
            </a:r>
            <a:r>
              <a:rPr lang="en-US" altLang="en-US" i="0" baseline="0" dirty="0" err="1" smtClean="0"/>
              <a:t>lastet</a:t>
            </a:r>
            <a:r>
              <a:rPr lang="en-US" altLang="en-US" i="0" baseline="0" dirty="0" smtClean="0"/>
              <a:t> </a:t>
            </a:r>
            <a:r>
              <a:rPr lang="en-US" altLang="en-US" i="0" baseline="0" dirty="0" err="1" smtClean="0"/>
              <a:t>ned</a:t>
            </a:r>
            <a:r>
              <a:rPr lang="en-US" altLang="en-US" i="0" baseline="0" dirty="0" smtClean="0"/>
              <a:t> 08.09.2017 </a:t>
            </a:r>
            <a:r>
              <a:rPr lang="en-US" altLang="en-US" i="0" baseline="0" dirty="0" err="1" smtClean="0"/>
              <a:t>fra</a:t>
            </a:r>
            <a:r>
              <a:rPr lang="en-US" altLang="en-US" i="0" baseline="0" dirty="0" smtClean="0"/>
              <a:t> http://</a:t>
            </a:r>
            <a:r>
              <a:rPr lang="en-US" altLang="en-US" i="0" baseline="0" dirty="0" err="1" smtClean="0"/>
              <a:t>www.mynewsdesk.com</a:t>
            </a:r>
            <a:r>
              <a:rPr lang="en-US" altLang="en-US" i="0" baseline="0" dirty="0" smtClean="0"/>
              <a:t>/no/</a:t>
            </a:r>
            <a:r>
              <a:rPr lang="en-US" altLang="en-US" i="0" baseline="0" dirty="0" err="1" smtClean="0"/>
              <a:t>telenor</a:t>
            </a:r>
            <a:r>
              <a:rPr lang="en-US" altLang="en-US" i="0" baseline="0" dirty="0" smtClean="0"/>
              <a:t>/</a:t>
            </a:r>
            <a:r>
              <a:rPr lang="en-US" altLang="en-US" i="0" baseline="0" dirty="0" err="1" smtClean="0"/>
              <a:t>pressreleases</a:t>
            </a:r>
            <a:r>
              <a:rPr lang="en-US" altLang="en-US" i="0" baseline="0" dirty="0" smtClean="0"/>
              <a:t>/vi-klamrer-oss-til-den-gamle-mobiltelefonen-1425383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r>
              <a:rPr lang="en-US" altLang="en-US" i="0" baseline="0" dirty="0" smtClean="0"/>
              <a:t>Telenor group (2016) </a:t>
            </a:r>
            <a:r>
              <a:rPr lang="en-US" altLang="en-US" i="1" baseline="0" dirty="0" smtClean="0"/>
              <a:t>7,8 mill. </a:t>
            </a:r>
            <a:r>
              <a:rPr lang="en-US" altLang="en-US" i="1" baseline="0" dirty="0" err="1" smtClean="0"/>
              <a:t>mobiler</a:t>
            </a:r>
            <a:r>
              <a:rPr lang="en-US" altLang="en-US" i="1" baseline="0" dirty="0" smtClean="0"/>
              <a:t> </a:t>
            </a:r>
            <a:r>
              <a:rPr lang="en-US" altLang="en-US" i="1" baseline="0" dirty="0" err="1" smtClean="0"/>
              <a:t>til</a:t>
            </a:r>
            <a:r>
              <a:rPr lang="en-US" altLang="en-US" i="1" baseline="0" dirty="0" smtClean="0"/>
              <a:t> overs, </a:t>
            </a:r>
            <a:r>
              <a:rPr lang="en-US" altLang="en-US" i="0" baseline="0" dirty="0" err="1" smtClean="0"/>
              <a:t>lastet</a:t>
            </a:r>
            <a:r>
              <a:rPr lang="en-US" altLang="en-US" i="0" baseline="0" dirty="0" smtClean="0"/>
              <a:t> </a:t>
            </a:r>
            <a:r>
              <a:rPr lang="en-US" altLang="en-US" i="0" baseline="0" dirty="0" err="1" smtClean="0"/>
              <a:t>ned</a:t>
            </a:r>
            <a:r>
              <a:rPr lang="en-US" altLang="en-US" i="0" baseline="0" dirty="0" smtClean="0"/>
              <a:t> 08.09.2017 </a:t>
            </a:r>
            <a:r>
              <a:rPr lang="en-US" altLang="en-US" i="0" baseline="0" dirty="0" err="1" smtClean="0"/>
              <a:t>fra</a:t>
            </a:r>
            <a:r>
              <a:rPr lang="en-US" altLang="en-US" i="0" baseline="0" dirty="0" smtClean="0"/>
              <a:t> https://</a:t>
            </a:r>
            <a:r>
              <a:rPr lang="en-US" altLang="en-US" i="0" baseline="0" dirty="0" err="1" smtClean="0"/>
              <a:t>www.telenor.com</a:t>
            </a:r>
            <a:r>
              <a:rPr lang="en-US" altLang="en-US" i="0" baseline="0" smtClean="0"/>
              <a:t>/no/78-mill-mobiler-til-overs/</a:t>
            </a:r>
            <a:endParaRPr lang="en-US" altLang="en-US" dirty="0" smtClean="0"/>
          </a:p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 smtClean="0"/>
          </a:p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dirty="0" err="1" smtClean="0"/>
              <a:t>Bilde</a:t>
            </a:r>
            <a:r>
              <a:rPr lang="en-US" altLang="en-US" dirty="0" smtClean="0"/>
              <a:t>: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nb-NO" dirty="0" smtClean="0"/>
              <a:t>© </a:t>
            </a:r>
            <a:r>
              <a:rPr lang="nb-NO" dirty="0" err="1" smtClean="0"/>
              <a:t>flickr.com</a:t>
            </a:r>
            <a:r>
              <a:rPr lang="nb-NO" baseline="0" dirty="0" smtClean="0"/>
              <a:t> </a:t>
            </a:r>
            <a:r>
              <a:rPr lang="nb-NO" baseline="0" dirty="0" err="1" smtClean="0"/>
              <a:t>Maurizio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Pesce</a:t>
            </a:r>
            <a:endParaRPr lang="nb-NO" baseline="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nb-NO" altLang="en-US" dirty="0" err="1" smtClean="0"/>
              <a:t>https</a:t>
            </a:r>
            <a:r>
              <a:rPr lang="nb-NO" altLang="en-US" dirty="0" smtClean="0"/>
              <a:t>://</a:t>
            </a:r>
            <a:r>
              <a:rPr lang="nb-NO" altLang="en-US" dirty="0" err="1" smtClean="0"/>
              <a:t>www.flickr.com</a:t>
            </a:r>
            <a:r>
              <a:rPr lang="nb-NO" altLang="en-US" dirty="0" smtClean="0"/>
              <a:t>/</a:t>
            </a:r>
            <a:r>
              <a:rPr lang="nb-NO" altLang="en-US" dirty="0" err="1" smtClean="0"/>
              <a:t>photos</a:t>
            </a:r>
            <a:r>
              <a:rPr lang="nb-NO" altLang="en-US" dirty="0" smtClean="0"/>
              <a:t>/</a:t>
            </a:r>
            <a:r>
              <a:rPr lang="nb-NO" altLang="en-US" dirty="0" err="1" smtClean="0"/>
              <a:t>pestoverde</a:t>
            </a:r>
            <a:r>
              <a:rPr lang="nb-NO" altLang="en-US" dirty="0" smtClean="0"/>
              <a:t>/15543186102 </a:t>
            </a:r>
            <a:endParaRPr lang="en-US" altLang="en-US" dirty="0" smtClean="0"/>
          </a:p>
        </p:txBody>
      </p:sp>
      <p:sp>
        <p:nvSpPr>
          <p:cNvPr id="24580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1pPr>
            <a:lvl2pPr marL="742950" indent="-285750" eaLnBrk="0" hangingPunct="0"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2pPr>
            <a:lvl3pPr marL="1143000" indent="-228600" eaLnBrk="0" hangingPunct="0"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3pPr>
            <a:lvl4pPr marL="1600200" indent="-228600" eaLnBrk="0" hangingPunct="0"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4pPr>
            <a:lvl5pPr marL="2057400" indent="-228600" eaLnBrk="0" hangingPunct="0"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9pPr>
          </a:lstStyle>
          <a:p>
            <a:pPr eaLnBrk="1" hangingPunct="1"/>
            <a:fld id="{60F0F413-70AE-419A-85ED-F21D595E9FDA}" type="slidenum">
              <a:rPr lang="en-US" altLang="en-US" sz="1200" smtClean="0"/>
              <a:pPr eaLnBrk="1" hangingPunct="1"/>
              <a:t>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524672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 smtClean="0"/>
          </a:p>
        </p:txBody>
      </p:sp>
      <p:sp>
        <p:nvSpPr>
          <p:cNvPr id="24580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1pPr>
            <a:lvl2pPr marL="742950" indent="-285750" eaLnBrk="0" hangingPunct="0"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2pPr>
            <a:lvl3pPr marL="1143000" indent="-228600" eaLnBrk="0" hangingPunct="0"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3pPr>
            <a:lvl4pPr marL="1600200" indent="-228600" eaLnBrk="0" hangingPunct="0"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4pPr>
            <a:lvl5pPr marL="2057400" indent="-228600" eaLnBrk="0" hangingPunct="0"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414141"/>
                </a:solidFill>
                <a:latin typeface="Gill Sans Light" pitchFamily="-84" charset="0"/>
                <a:ea typeface="ヒラギノ角ゴ ProN W3" pitchFamily="-84" charset="-128"/>
                <a:sym typeface="Gill Sans Light" pitchFamily="-84" charset="0"/>
              </a:defRPr>
            </a:lvl9pPr>
          </a:lstStyle>
          <a:p>
            <a:pPr eaLnBrk="1" hangingPunct="1"/>
            <a:fld id="{60F0F413-70AE-419A-85ED-F21D595E9FDA}" type="slidenum">
              <a:rPr lang="en-US" altLang="en-US" sz="1200" smtClean="0"/>
              <a:pPr eaLnBrk="1" hangingPunct="1"/>
              <a:t>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524672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02E3-E3E2-4ECA-B645-6C77729877D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FEA6-B85E-470F-AD67-63D05E8D8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3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02E3-E3E2-4ECA-B645-6C77729877D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FEA6-B85E-470F-AD67-63D05E8D8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8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02E3-E3E2-4ECA-B645-6C77729877D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FEA6-B85E-470F-AD67-63D05E8D8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98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nb-NO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8850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2131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4406801"/>
            <a:ext cx="7772176" cy="13617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457" indent="0">
              <a:buNone/>
              <a:defRPr sz="1300"/>
            </a:lvl2pPr>
            <a:lvl3pPr marL="642915" indent="0">
              <a:buNone/>
              <a:defRPr sz="1100"/>
            </a:lvl3pPr>
            <a:lvl4pPr marL="964372" indent="0">
              <a:buNone/>
              <a:defRPr sz="1000"/>
            </a:lvl4pPr>
            <a:lvl5pPr marL="1285829" indent="0">
              <a:buNone/>
              <a:defRPr sz="1000"/>
            </a:lvl5pPr>
            <a:lvl6pPr marL="1607287" indent="0">
              <a:buNone/>
              <a:defRPr sz="1000"/>
            </a:lvl6pPr>
            <a:lvl7pPr marL="1928744" indent="0">
              <a:buNone/>
              <a:defRPr sz="1000"/>
            </a:lvl7pPr>
            <a:lvl8pPr marL="2250201" indent="0">
              <a:buNone/>
              <a:defRPr sz="1000"/>
            </a:lvl8pPr>
            <a:lvl9pPr marL="2571659" indent="0">
              <a:buNone/>
              <a:defRPr sz="10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753699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031" y="3705820"/>
            <a:ext cx="4268391" cy="91082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8" y="3705820"/>
            <a:ext cx="4268391" cy="91082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6484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5263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9334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077899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</p:spPr>
        <p:txBody>
          <a:bodyPr/>
          <a:lstStyle>
            <a:lvl1pPr algn="l">
              <a:defRPr sz="14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699351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02E3-E3E2-4ECA-B645-6C77729877D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FEA6-B85E-470F-AD67-63D05E8D8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364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/>
          <a:lstStyle>
            <a:lvl1pPr algn="l">
              <a:defRPr sz="14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endParaRPr lang="en-US" noProof="0" smtClean="0">
              <a:sym typeface="Gill Sans Ligh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90526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122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985" y="1437680"/>
            <a:ext cx="2160984" cy="3178969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031" y="1437680"/>
            <a:ext cx="6375797" cy="3178969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2766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02E3-E3E2-4ECA-B645-6C77729877D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FEA6-B85E-470F-AD67-63D05E8D8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92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02E3-E3E2-4ECA-B645-6C77729877D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FEA6-B85E-470F-AD67-63D05E8D8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4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02E3-E3E2-4ECA-B645-6C77729877D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FEA6-B85E-470F-AD67-63D05E8D8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9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02E3-E3E2-4ECA-B645-6C77729877D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FEA6-B85E-470F-AD67-63D05E8D8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8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02E3-E3E2-4ECA-B645-6C77729877D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FEA6-B85E-470F-AD67-63D05E8D8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9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02E3-E3E2-4ECA-B645-6C77729877D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FEA6-B85E-470F-AD67-63D05E8D8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3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02E3-E3E2-4ECA-B645-6C77729877D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FEA6-B85E-470F-AD67-63D05E8D8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302E3-E3E2-4ECA-B645-6C77729877D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9FEA6-B85E-470F-AD67-63D05E8D8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91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50031" y="1437680"/>
            <a:ext cx="8643938" cy="2277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5717" tIns="35717" rIns="35717" bIns="3571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 Light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031" y="3705820"/>
            <a:ext cx="8643938" cy="910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 Light" charset="0"/>
              </a:rPr>
              <a:t>Click to edit Master text styles</a:t>
            </a:r>
          </a:p>
          <a:p>
            <a:pPr lvl="1"/>
            <a:r>
              <a:rPr lang="en-US">
                <a:sym typeface="Gill Sans Light" charset="0"/>
              </a:rPr>
              <a:t>Second level</a:t>
            </a:r>
          </a:p>
          <a:p>
            <a:pPr lvl="2"/>
            <a:r>
              <a:rPr lang="en-US">
                <a:sym typeface="Gill Sans Light" charset="0"/>
              </a:rPr>
              <a:t>Third level</a:t>
            </a:r>
          </a:p>
          <a:p>
            <a:pPr lvl="3"/>
            <a:r>
              <a:rPr lang="en-US">
                <a:sym typeface="Gill Sans Light" charset="0"/>
              </a:rPr>
              <a:t>Fourth level</a:t>
            </a:r>
          </a:p>
          <a:p>
            <a:pPr lvl="4"/>
            <a:r>
              <a:rPr lang="en-US">
                <a:sym typeface="Gill Sans Light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5792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+mj-lt"/>
          <a:ea typeface="+mj-ea"/>
          <a:cs typeface="+mj-cs"/>
          <a:sym typeface="Gill Sans Light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Gill Sans Light" charset="0"/>
          <a:ea typeface="ヒラギノ角ゴ ProN W3" charset="0"/>
          <a:cs typeface="ヒラギノ角ゴ ProN W3" charset="0"/>
          <a:sym typeface="Gill Sans Light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Gill Sans Light" charset="0"/>
          <a:ea typeface="ヒラギノ角ゴ ProN W3" charset="0"/>
          <a:cs typeface="ヒラギノ角ゴ ProN W3" charset="0"/>
          <a:sym typeface="Gill Sans Light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Gill Sans Light" charset="0"/>
          <a:ea typeface="ヒラギノ角ゴ ProN W3" charset="0"/>
          <a:cs typeface="ヒラギノ角ゴ ProN W3" charset="0"/>
          <a:sym typeface="Gill Sans Light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Gill Sans Light" charset="0"/>
          <a:ea typeface="ヒラギノ角ゴ ProN W3" charset="0"/>
          <a:cs typeface="ヒラギノ角ゴ ProN W3" charset="0"/>
          <a:sym typeface="Gill Sans Light" pitchFamily="-84" charset="0"/>
        </a:defRPr>
      </a:lvl5pPr>
      <a:lvl6pPr marL="321457" algn="ctr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Gill Sans Light" charset="0"/>
          <a:ea typeface="ヒラギノ角ゴ ProN W3" charset="0"/>
          <a:cs typeface="ヒラギノ角ゴ ProN W3" charset="0"/>
          <a:sym typeface="Gill Sans Light" charset="0"/>
        </a:defRPr>
      </a:lvl6pPr>
      <a:lvl7pPr marL="642915" algn="ctr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Gill Sans Light" charset="0"/>
          <a:ea typeface="ヒラギノ角ゴ ProN W3" charset="0"/>
          <a:cs typeface="ヒラギノ角ゴ ProN W3" charset="0"/>
          <a:sym typeface="Gill Sans Light" charset="0"/>
        </a:defRPr>
      </a:lvl7pPr>
      <a:lvl8pPr marL="964372" algn="ctr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Gill Sans Light" charset="0"/>
          <a:ea typeface="ヒラギノ角ゴ ProN W3" charset="0"/>
          <a:cs typeface="ヒラギノ角ゴ ProN W3" charset="0"/>
          <a:sym typeface="Gill Sans Light" charset="0"/>
        </a:defRPr>
      </a:lvl8pPr>
      <a:lvl9pPr marL="1285829" algn="ctr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Gill Sans Light" charset="0"/>
          <a:ea typeface="ヒラギノ角ゴ ProN W3" charset="0"/>
          <a:cs typeface="ヒラギノ角ゴ ProN W3" charset="0"/>
          <a:sym typeface="Gill Sans Light" charset="0"/>
        </a:defRPr>
      </a:lvl9pPr>
    </p:titleStyle>
    <p:bodyStyle>
      <a:lvl1pPr marL="241093" indent="-241093"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 Light" pitchFamily="-84" charset="0"/>
        </a:defRPr>
      </a:lvl1pPr>
      <a:lvl2pPr marL="522368" indent="-200911"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 Light" pitchFamily="-84" charset="0"/>
        </a:defRPr>
      </a:lvl2pPr>
      <a:lvl3pPr marL="803643" indent="-160729"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 Light" pitchFamily="-84" charset="0"/>
        </a:defRPr>
      </a:lvl3pPr>
      <a:lvl4pPr marL="1125101" indent="-160729"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 Light" pitchFamily="-84" charset="0"/>
        </a:defRPr>
      </a:lvl4pPr>
      <a:lvl5pPr marL="1446558" indent="-160729"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 Light" pitchFamily="-84" charset="0"/>
        </a:defRPr>
      </a:lvl5pPr>
      <a:lvl6pPr marL="321457" algn="ctr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 Light" charset="0"/>
        </a:defRPr>
      </a:lvl6pPr>
      <a:lvl7pPr marL="642915" algn="ctr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 Light" charset="0"/>
        </a:defRPr>
      </a:lvl7pPr>
      <a:lvl8pPr marL="964372" algn="ctr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 Light" charset="0"/>
        </a:defRPr>
      </a:lvl8pPr>
      <a:lvl9pPr marL="1285829" algn="ctr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  <a:sym typeface="Gill Sans Light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kahoot.it/#/k/b450ca82-2f3e-4c24-a161-0aa6fec1fc6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1628800"/>
            <a:ext cx="2613100" cy="2439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1497" y="4293096"/>
            <a:ext cx="8643938" cy="910828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nb-NO" sz="5400" b="1" dirty="0" err="1" smtClean="0"/>
              <a:t>UseITsmartly</a:t>
            </a:r>
            <a:r>
              <a:rPr lang="nb-NO" sz="5400" b="1" dirty="0"/>
              <a:t> </a:t>
            </a:r>
            <a:r>
              <a:rPr lang="nb-NO" sz="5400" b="1" dirty="0" smtClean="0"/>
              <a:t>– </a:t>
            </a:r>
            <a:r>
              <a:rPr lang="nb-NO" sz="5400" b="1" dirty="0" smtClean="0"/>
              <a:t>Mobilens livsløp</a:t>
            </a:r>
            <a:endParaRPr lang="en-US" sz="5400" b="1" dirty="0" smtClean="0"/>
          </a:p>
        </p:txBody>
      </p:sp>
      <p:pic>
        <p:nvPicPr>
          <p:cNvPr id="2" name="Bilde 1" descr="UE---Logo-png (1)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060848"/>
            <a:ext cx="3366374" cy="1496166"/>
          </a:xfrm>
          <a:prstGeom prst="rect">
            <a:avLst/>
          </a:prstGeom>
        </p:spPr>
      </p:pic>
      <p:pic>
        <p:nvPicPr>
          <p:cNvPr id="6" name="Bilde 5" descr="10104822523_5967a80150_o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69135"/>
            <a:ext cx="2880320" cy="157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2360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2" y="317004"/>
            <a:ext cx="8643938" cy="1714500"/>
          </a:xfrm>
        </p:spPr>
        <p:txBody>
          <a:bodyPr/>
          <a:lstStyle/>
          <a:p>
            <a:pPr>
              <a:defRPr/>
            </a:pPr>
            <a:r>
              <a:rPr lang="nb-NO" dirty="0" smtClean="0">
                <a:sym typeface="Gill Sans Light" charset="0"/>
              </a:rPr>
              <a:t>Tenk deg om...</a:t>
            </a:r>
            <a:endParaRPr lang="en-US" dirty="0">
              <a:sym typeface="Gill Sans Ligh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7956376" cy="4107656"/>
          </a:xfrm>
        </p:spPr>
        <p:txBody>
          <a:bodyPr anchor="t"/>
          <a:lstStyle/>
          <a:p>
            <a:pPr marL="457200" indent="-457200" algn="l">
              <a:lnSpc>
                <a:spcPct val="130000"/>
              </a:lnSpc>
              <a:buSzPct val="250000"/>
              <a:buBlip>
                <a:blip r:embed="rId3"/>
              </a:buBlip>
              <a:defRPr/>
            </a:pPr>
            <a:r>
              <a:rPr lang="nb-NO" dirty="0" smtClean="0">
                <a:sym typeface="Gill Sans Light" charset="0"/>
              </a:rPr>
              <a:t>Hvilken modell er mobilen du har?</a:t>
            </a:r>
          </a:p>
          <a:p>
            <a:pPr marL="457200" indent="-457200" algn="l">
              <a:lnSpc>
                <a:spcPct val="130000"/>
              </a:lnSpc>
              <a:buSzPct val="250000"/>
              <a:buBlip>
                <a:blip r:embed="rId3"/>
              </a:buBlip>
              <a:defRPr/>
            </a:pPr>
            <a:endParaRPr lang="nb-NO" dirty="0">
              <a:sym typeface="Gill Sans Light" charset="0"/>
            </a:endParaRPr>
          </a:p>
          <a:p>
            <a:pPr marL="457200" indent="-457200" algn="l">
              <a:lnSpc>
                <a:spcPct val="130000"/>
              </a:lnSpc>
              <a:buSzPct val="250000"/>
              <a:buBlip>
                <a:blip r:embed="rId3"/>
              </a:buBlip>
              <a:defRPr/>
            </a:pPr>
            <a:r>
              <a:rPr lang="nb-NO" dirty="0" smtClean="0">
                <a:sym typeface="Gill Sans Light" charset="0"/>
              </a:rPr>
              <a:t>Hvor ofte kjøper du ny mobil?</a:t>
            </a:r>
          </a:p>
          <a:p>
            <a:pPr marL="457200" indent="-457200" algn="l">
              <a:lnSpc>
                <a:spcPct val="130000"/>
              </a:lnSpc>
              <a:buSzPct val="250000"/>
              <a:buBlip>
                <a:blip r:embed="rId3"/>
              </a:buBlip>
              <a:defRPr/>
            </a:pPr>
            <a:endParaRPr lang="nb-NO" dirty="0">
              <a:sym typeface="Gill Sans Light" charset="0"/>
            </a:endParaRPr>
          </a:p>
          <a:p>
            <a:pPr marL="457200" indent="-457200" algn="l">
              <a:lnSpc>
                <a:spcPct val="130000"/>
              </a:lnSpc>
              <a:buSzPct val="250000"/>
              <a:buBlip>
                <a:blip r:embed="rId3"/>
              </a:buBlip>
              <a:defRPr/>
            </a:pPr>
            <a:r>
              <a:rPr lang="nb-NO" dirty="0" smtClean="0">
                <a:sym typeface="Gill Sans Light" charset="0"/>
              </a:rPr>
              <a:t>Hva gjør du med den gamle når du får deg en ny?</a:t>
            </a:r>
          </a:p>
          <a:p>
            <a:pPr marL="457200" indent="-457200" algn="l">
              <a:lnSpc>
                <a:spcPct val="130000"/>
              </a:lnSpc>
              <a:buSzPct val="250000"/>
              <a:buBlip>
                <a:blip r:embed="rId3"/>
              </a:buBlip>
              <a:defRPr/>
            </a:pPr>
            <a:endParaRPr lang="nb-NO" dirty="0">
              <a:sym typeface="Gill Sans Light" charset="0"/>
            </a:endParaRPr>
          </a:p>
          <a:p>
            <a:pPr marL="457200" indent="-457200" algn="l">
              <a:lnSpc>
                <a:spcPct val="130000"/>
              </a:lnSpc>
              <a:buSzPct val="250000"/>
              <a:buBlip>
                <a:blip r:embed="rId3"/>
              </a:buBlip>
              <a:defRPr/>
            </a:pPr>
            <a:r>
              <a:rPr lang="nb-NO" dirty="0" smtClean="0">
                <a:sym typeface="Gill Sans Light" charset="0"/>
              </a:rPr>
              <a:t>Hvilke grunner har du når du får deg ny mobil?</a:t>
            </a:r>
          </a:p>
        </p:txBody>
      </p:sp>
      <p:pic>
        <p:nvPicPr>
          <p:cNvPr id="17412" name="Picture 3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781" y="-1454423"/>
            <a:ext cx="3303984" cy="3543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de 3" descr="11235762823_8afa90ec98_o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1"/>
            <a:ext cx="2376263" cy="158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3657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2" y="2276872"/>
            <a:ext cx="8643938" cy="1714500"/>
          </a:xfrm>
        </p:spPr>
        <p:txBody>
          <a:bodyPr/>
          <a:lstStyle/>
          <a:p>
            <a:pPr>
              <a:defRPr/>
            </a:pPr>
            <a:r>
              <a:rPr lang="nb-NO" dirty="0" err="1" smtClean="0">
                <a:sym typeface="Gill Sans Light" charset="0"/>
              </a:rPr>
              <a:t>Kahoot</a:t>
            </a:r>
            <a:r>
              <a:rPr lang="nb-NO" dirty="0" smtClean="0">
                <a:sym typeface="Gill Sans Light" charset="0"/>
              </a:rPr>
              <a:t> </a:t>
            </a:r>
            <a:r>
              <a:rPr lang="mr-IN" dirty="0" smtClean="0">
                <a:sym typeface="Gill Sans Light" charset="0"/>
              </a:rPr>
              <a:t>–</a:t>
            </a:r>
            <a:r>
              <a:rPr lang="nb-NO" dirty="0" smtClean="0">
                <a:sym typeface="Gill Sans Light" charset="0"/>
              </a:rPr>
              <a:t> Hva vet du om resirkulering av mobiler?</a:t>
            </a:r>
            <a:endParaRPr lang="en-US" dirty="0">
              <a:sym typeface="Gill Sans Ligh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365104"/>
            <a:ext cx="8643938" cy="1071240"/>
          </a:xfrm>
        </p:spPr>
        <p:txBody>
          <a:bodyPr anchor="t"/>
          <a:lstStyle/>
          <a:p>
            <a:pPr>
              <a:defRPr/>
            </a:pPr>
            <a:r>
              <a:rPr lang="nb-NO" dirty="0">
                <a:sym typeface="Gill Sans Light" charset="0"/>
                <a:hlinkClick r:id="rId3"/>
              </a:rPr>
              <a:t>https://play.kahoot.it/#/</a:t>
            </a:r>
            <a:r>
              <a:rPr lang="nb-NO" dirty="0" smtClean="0">
                <a:sym typeface="Gill Sans Light" charset="0"/>
                <a:hlinkClick r:id="rId3"/>
              </a:rPr>
              <a:t>k/b450ca82-2f3e-4c24-a161-0aa6fec1fc61</a:t>
            </a:r>
            <a:r>
              <a:rPr lang="nb-NO" dirty="0" smtClean="0">
                <a:sym typeface="Gill Sans Light" charset="0"/>
              </a:rPr>
              <a:t> </a:t>
            </a:r>
            <a:endParaRPr lang="nb-NO" dirty="0" smtClean="0">
              <a:sym typeface="Gill Sans Light" charset="0"/>
            </a:endParaRPr>
          </a:p>
        </p:txBody>
      </p:sp>
      <p:pic>
        <p:nvPicPr>
          <p:cNvPr id="17412" name="Picture 3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781" y="-1454423"/>
            <a:ext cx="3303984" cy="3543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59566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2" y="317004"/>
            <a:ext cx="8643938" cy="1714500"/>
          </a:xfrm>
        </p:spPr>
        <p:txBody>
          <a:bodyPr/>
          <a:lstStyle/>
          <a:p>
            <a:pPr>
              <a:defRPr/>
            </a:pPr>
            <a:r>
              <a:rPr lang="nb-NO" dirty="0" smtClean="0">
                <a:sym typeface="Gill Sans Light" charset="0"/>
              </a:rPr>
              <a:t>Oppsummering</a:t>
            </a:r>
            <a:endParaRPr lang="en-US" dirty="0">
              <a:sym typeface="Gill Sans Ligh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464426" cy="4107656"/>
          </a:xfrm>
        </p:spPr>
        <p:txBody>
          <a:bodyPr anchor="t"/>
          <a:lstStyle/>
          <a:p>
            <a:pPr marL="457200" indent="-457200" algn="l">
              <a:buSzPct val="250000"/>
              <a:buBlip>
                <a:blip r:embed="rId3"/>
              </a:buBlip>
              <a:defRPr/>
            </a:pPr>
            <a:r>
              <a:rPr lang="nb-NO" dirty="0" smtClean="0">
                <a:sym typeface="Gill Sans Light" charset="0"/>
              </a:rPr>
              <a:t>Ifølge en undersøkelse av </a:t>
            </a:r>
            <a:r>
              <a:rPr lang="nb-NO" dirty="0" err="1" smtClean="0">
                <a:sym typeface="Gill Sans Light" charset="0"/>
              </a:rPr>
              <a:t>Norstat</a:t>
            </a:r>
            <a:r>
              <a:rPr lang="nb-NO" dirty="0" smtClean="0">
                <a:sym typeface="Gill Sans Light" charset="0"/>
              </a:rPr>
              <a:t> har 51% av nordmenn to eller flere gamle mobiltelefoner liggende hjemme</a:t>
            </a:r>
          </a:p>
          <a:p>
            <a:pPr marL="457200" indent="-457200" algn="l">
              <a:buSzPct val="250000"/>
              <a:buBlip>
                <a:blip r:embed="rId3"/>
              </a:buBlip>
              <a:defRPr/>
            </a:pPr>
            <a:endParaRPr lang="nb-NO" dirty="0">
              <a:sym typeface="Gill Sans Light" charset="0"/>
            </a:endParaRPr>
          </a:p>
          <a:p>
            <a:pPr marL="457200" indent="-457200" algn="l">
              <a:buSzPct val="250000"/>
              <a:buBlip>
                <a:blip r:embed="rId3"/>
              </a:buBlip>
              <a:defRPr/>
            </a:pPr>
            <a:r>
              <a:rPr lang="nb-NO" dirty="0" smtClean="0">
                <a:sym typeface="Gill Sans Light" charset="0"/>
              </a:rPr>
              <a:t>75% av svarende under 35 år hadde mobiler de ikke brukte</a:t>
            </a:r>
          </a:p>
          <a:p>
            <a:pPr marL="457200" indent="-457200" algn="l">
              <a:buSzPct val="250000"/>
              <a:buBlip>
                <a:blip r:embed="rId3"/>
              </a:buBlip>
              <a:defRPr/>
            </a:pPr>
            <a:endParaRPr lang="nb-NO" dirty="0">
              <a:sym typeface="Gill Sans Light" charset="0"/>
            </a:endParaRPr>
          </a:p>
          <a:p>
            <a:pPr marL="457200" indent="-457200" algn="l">
              <a:buSzPct val="250000"/>
              <a:buBlip>
                <a:blip r:embed="rId3"/>
              </a:buBlip>
              <a:defRPr/>
            </a:pPr>
            <a:r>
              <a:rPr lang="nb-NO" dirty="0" smtClean="0">
                <a:sym typeface="Gill Sans Light" charset="0"/>
              </a:rPr>
              <a:t>Årlig blir omtrent 2 millioner mobiltelefoner kjøpt i Norge</a:t>
            </a:r>
          </a:p>
          <a:p>
            <a:pPr marL="0" indent="0" algn="l">
              <a:buSzPct val="250000"/>
              <a:defRPr/>
            </a:pPr>
            <a:endParaRPr lang="nb-NO" dirty="0">
              <a:sym typeface="Gill Sans Light" charset="0"/>
            </a:endParaRPr>
          </a:p>
          <a:p>
            <a:pPr marL="457200" indent="-457200" algn="l">
              <a:buSzPct val="250000"/>
              <a:buBlip>
                <a:blip r:embed="rId3"/>
              </a:buBlip>
              <a:defRPr/>
            </a:pPr>
            <a:r>
              <a:rPr lang="nb-NO" dirty="0" smtClean="0">
                <a:sym typeface="Gill Sans Light" charset="0"/>
              </a:rPr>
              <a:t>Mer enn 90% av en mobil kan gjenvinnes</a:t>
            </a:r>
          </a:p>
        </p:txBody>
      </p:sp>
      <p:pic>
        <p:nvPicPr>
          <p:cNvPr id="17412" name="Picture 3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781" y="-1454423"/>
            <a:ext cx="3303984" cy="3543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de 3" descr="15543186102_127a606b54_o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2376264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3657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484784"/>
            <a:ext cx="8643938" cy="3226668"/>
          </a:xfrm>
        </p:spPr>
        <p:txBody>
          <a:bodyPr/>
          <a:lstStyle/>
          <a:p>
            <a:pPr>
              <a:defRPr/>
            </a:pPr>
            <a:r>
              <a:rPr lang="nb-NO" sz="4800" dirty="0" smtClean="0">
                <a:sym typeface="Gill Sans Light" charset="0"/>
              </a:rPr>
              <a:t>Hvorfor er det så viktig å resirkulere gamle mobiler?</a:t>
            </a:r>
            <a:br>
              <a:rPr lang="nb-NO" sz="4800" dirty="0" smtClean="0">
                <a:sym typeface="Gill Sans Light" charset="0"/>
              </a:rPr>
            </a:br>
            <a:r>
              <a:rPr lang="nb-NO" sz="4800" dirty="0">
                <a:sym typeface="Gill Sans Light" charset="0"/>
              </a:rPr>
              <a:t>H</a:t>
            </a:r>
            <a:r>
              <a:rPr lang="nb-NO" sz="4800" dirty="0" smtClean="0">
                <a:sym typeface="Gill Sans Light" charset="0"/>
              </a:rPr>
              <a:t>vorfor er det et problem</a:t>
            </a:r>
            <a:r>
              <a:rPr lang="nb-NO" sz="4800" dirty="0">
                <a:sym typeface="Gill Sans Light" charset="0"/>
              </a:rPr>
              <a:t> </a:t>
            </a:r>
            <a:r>
              <a:rPr lang="nb-NO" sz="4800" dirty="0" smtClean="0">
                <a:sym typeface="Gill Sans Light" charset="0"/>
              </a:rPr>
              <a:t/>
            </a:r>
            <a:br>
              <a:rPr lang="nb-NO" sz="4800" dirty="0" smtClean="0">
                <a:sym typeface="Gill Sans Light" charset="0"/>
              </a:rPr>
            </a:br>
            <a:r>
              <a:rPr lang="nb-NO" sz="4800" dirty="0" smtClean="0">
                <a:sym typeface="Gill Sans Light" charset="0"/>
              </a:rPr>
              <a:t>at vi ofte kjøper nye?</a:t>
            </a:r>
            <a:endParaRPr lang="en-US" sz="4800" dirty="0">
              <a:sym typeface="Gill Sans Ligh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013176"/>
            <a:ext cx="8643938" cy="1584176"/>
          </a:xfrm>
        </p:spPr>
        <p:txBody>
          <a:bodyPr anchor="t"/>
          <a:lstStyle/>
          <a:p>
            <a:pPr>
              <a:defRPr/>
            </a:pPr>
            <a:r>
              <a:rPr lang="nb-NO" sz="3200" dirty="0" smtClean="0">
                <a:sym typeface="Gill Sans Light" charset="0"/>
              </a:rPr>
              <a:t>Lær mer gjennom </a:t>
            </a:r>
            <a:r>
              <a:rPr lang="nb-NO" sz="3200" dirty="0" err="1" smtClean="0">
                <a:sym typeface="Gill Sans Light" charset="0"/>
              </a:rPr>
              <a:t>UngEnergis</a:t>
            </a:r>
            <a:r>
              <a:rPr lang="nb-NO" sz="3200" dirty="0">
                <a:sym typeface="Gill Sans Light" charset="0"/>
              </a:rPr>
              <a:t> </a:t>
            </a:r>
            <a:r>
              <a:rPr lang="nb-NO" sz="3200" dirty="0" smtClean="0">
                <a:sym typeface="Gill Sans Light" charset="0"/>
              </a:rPr>
              <a:t>undervisningspakke om mobilens livsløp!</a:t>
            </a:r>
            <a:endParaRPr lang="nb-NO" sz="3200" dirty="0" smtClean="0">
              <a:sym typeface="Gill Sans Light" charset="0"/>
            </a:endParaRPr>
          </a:p>
        </p:txBody>
      </p:sp>
      <p:pic>
        <p:nvPicPr>
          <p:cNvPr id="17412" name="Pictur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781" y="-1454423"/>
            <a:ext cx="3303984" cy="3543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63657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tel og undertittel">
  <a:themeElements>
    <a:clrScheme name="">
      <a:dk1>
        <a:srgbClr val="414141"/>
      </a:dk1>
      <a:lt1>
        <a:srgbClr val="FFFFFF"/>
      </a:lt1>
      <a:dk2>
        <a:srgbClr val="000000"/>
      </a:dk2>
      <a:lt2>
        <a:srgbClr val="808080"/>
      </a:lt2>
      <a:accent1>
        <a:srgbClr val="6C7472"/>
      </a:accent1>
      <a:accent2>
        <a:srgbClr val="333399"/>
      </a:accent2>
      <a:accent3>
        <a:srgbClr val="FFFFFF"/>
      </a:accent3>
      <a:accent4>
        <a:srgbClr val="363636"/>
      </a:accent4>
      <a:accent5>
        <a:srgbClr val="BABCB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tel og undertittel">
      <a:majorFont>
        <a:latin typeface="Gill Sans Light"/>
        <a:ea typeface="ヒラギノ角ゴ ProN W3"/>
        <a:cs typeface="ヒラギノ角ゴ ProN W3"/>
      </a:majorFont>
      <a:minorFont>
        <a:latin typeface="Gill Sans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C747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414141"/>
            </a:solidFill>
            <a:effectLst/>
            <a:latin typeface="Gill Sans Light" charset="0"/>
            <a:ea typeface="ヒラギノ角ゴ ProN W3" charset="0"/>
            <a:cs typeface="ヒラギノ角ゴ ProN W3" charset="0"/>
            <a:sym typeface="Gill Sans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C747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414141"/>
            </a:solidFill>
            <a:effectLst/>
            <a:latin typeface="Gill Sans Light" charset="0"/>
            <a:ea typeface="ヒラギノ角ゴ ProN W3" charset="0"/>
            <a:cs typeface="ヒラギノ角ゴ ProN W3" charset="0"/>
            <a:sym typeface="Gill Sans Light" charset="0"/>
          </a:defRPr>
        </a:defPPr>
      </a:lstStyle>
    </a:lnDef>
  </a:objectDefaults>
  <a:extraClrSchemeLst>
    <a:extraClrScheme>
      <a:clrScheme name="Tittel og undertitt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230</Words>
  <Application>Microsoft Office PowerPoint</Application>
  <PresentationFormat>Skjermfremvisning (4:3)</PresentationFormat>
  <Paragraphs>42</Paragraphs>
  <Slides>5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5</vt:i4>
      </vt:variant>
    </vt:vector>
  </HeadingPairs>
  <TitlesOfParts>
    <vt:vector size="12" baseType="lpstr">
      <vt:lpstr>Arial</vt:lpstr>
      <vt:lpstr>Calibri</vt:lpstr>
      <vt:lpstr>Gill Sans Light</vt:lpstr>
      <vt:lpstr>Mangal</vt:lpstr>
      <vt:lpstr>ヒラギノ角ゴ ProN W3</vt:lpstr>
      <vt:lpstr>Office-tema</vt:lpstr>
      <vt:lpstr>Tittel og undertittel</vt:lpstr>
      <vt:lpstr>PowerPoint-presentasjon</vt:lpstr>
      <vt:lpstr>Tenk deg om...</vt:lpstr>
      <vt:lpstr>Kahoot – Hva vet du om resirkulering av mobiler?</vt:lpstr>
      <vt:lpstr>Oppsummering</vt:lpstr>
      <vt:lpstr>Hvorfor er det så viktig å resirkulere gamle mobiler? Hvorfor er det et problem  at vi ofte kjøper nye?</vt:lpstr>
    </vt:vector>
  </TitlesOfParts>
  <Company>Sør-Trøndelag fylkeskommune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Anna Solberg</dc:creator>
  <cp:lastModifiedBy>Martine Fleten</cp:lastModifiedBy>
  <cp:revision>18</cp:revision>
  <dcterms:created xsi:type="dcterms:W3CDTF">2013-10-18T15:48:27Z</dcterms:created>
  <dcterms:modified xsi:type="dcterms:W3CDTF">2017-09-14T13:25:21Z</dcterms:modified>
</cp:coreProperties>
</file>